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266" r:id="rId2"/>
  </p:sldIdLst>
  <p:sldSz cx="12192000" cy="6858000"/>
  <p:notesSz cx="6797675" cy="987425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261" clrIdx="0"/>
  <p:cmAuthor id="8" name="Cecilia Brain" initials="CB" lastIdx="34" clrIdx="7">
    <p:extLst>
      <p:ext uri="{19B8F6BF-5375-455C-9EA6-DF929625EA0E}">
        <p15:presenceInfo xmlns:p15="http://schemas.microsoft.com/office/powerpoint/2012/main" userId="S-1-5-21-1839211835-619659539-556599288-187499" providerId="AD"/>
      </p:ext>
    </p:extLst>
  </p:cmAuthor>
  <p:cmAuthor id="2" name="Ebru Karakoc Madsen" initials="EBKA" lastIdx="24" clrIdx="1"/>
  <p:cmAuthor id="9" name="Anna-Greta Nylander" initials="AN" lastIdx="8" clrIdx="8">
    <p:extLst>
      <p:ext uri="{19B8F6BF-5375-455C-9EA6-DF929625EA0E}">
        <p15:presenceInfo xmlns:p15="http://schemas.microsoft.com/office/powerpoint/2012/main" userId="S-1-5-21-1839211835-619659539-556599288-11135" providerId="AD"/>
      </p:ext>
    </p:extLst>
  </p:cmAuthor>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28"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B9B9B9"/>
    <a:srgbClr val="F0D2D0"/>
    <a:srgbClr val="B51C12"/>
    <a:srgbClr val="DA8D88"/>
    <a:srgbClr val="ECC6C4"/>
    <a:srgbClr val="E8E7DE"/>
    <a:srgbClr val="A5A07B"/>
    <a:srgbClr val="FFFFFF"/>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6" autoAdjust="0"/>
    <p:restoredTop sz="83784" autoAdjust="0"/>
  </p:normalViewPr>
  <p:slideViewPr>
    <p:cSldViewPr snapToGrid="0" snapToObjects="1">
      <p:cViewPr varScale="1">
        <p:scale>
          <a:sx n="132" d="100"/>
          <a:sy n="132" d="100"/>
        </p:scale>
        <p:origin x="1266" y="132"/>
      </p:cViewPr>
      <p:guideLst>
        <p:guide orient="horz" pos="2160"/>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p:scale>
          <a:sx n="125" d="100"/>
          <a:sy n="125" d="100"/>
        </p:scale>
        <p:origin x="2112" y="-2466"/>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4"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1"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4"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4" y="5"/>
            <a:ext cx="2945659" cy="495427"/>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1"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4"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51982"/>
            <a:ext cx="5438140" cy="4626841"/>
          </a:xfrm>
        </p:spPr>
        <p:txBody>
          <a:bodyPr/>
          <a:lstStyle/>
          <a:p>
            <a:r>
              <a:rPr lang="en-GB" dirty="0"/>
              <a:t>The slide summarises some of the barriers that exist that prevent the recognition and management of physical diseases in patients with severe mental illness, including schizophrenia.</a:t>
            </a:r>
            <a:r>
              <a:rPr lang="en-GB" baseline="30000" dirty="0"/>
              <a:t>[De </a:t>
            </a:r>
            <a:r>
              <a:rPr lang="en-GB" baseline="30000" dirty="0" err="1"/>
              <a:t>Hert</a:t>
            </a:r>
            <a:r>
              <a:rPr lang="en-GB" baseline="30000" dirty="0"/>
              <a:t> et al., 2011a; De </a:t>
            </a:r>
            <a:r>
              <a:rPr lang="en-GB" baseline="30000" dirty="0" err="1"/>
              <a:t>Hert</a:t>
            </a:r>
            <a:r>
              <a:rPr lang="en-GB" baseline="30000" dirty="0"/>
              <a:t> et al., 2011b]</a:t>
            </a:r>
            <a:r>
              <a:rPr lang="en-GB" dirty="0"/>
              <a:t> </a:t>
            </a:r>
          </a:p>
          <a:p>
            <a:r>
              <a:rPr lang="en-GB" dirty="0"/>
              <a:t>Treatment guidelines for schizophrenia recognise the high rates of somatic comorbidities in patients with schizophrenia, and recommend taking the patient’s medical history and general medical status into account when considering treatment options.</a:t>
            </a:r>
            <a:r>
              <a:rPr lang="en-GB" baseline="30000" dirty="0"/>
              <a:t>[</a:t>
            </a:r>
            <a:r>
              <a:rPr lang="en-GB" baseline="30000" dirty="0" err="1"/>
              <a:t>Falkai</a:t>
            </a:r>
            <a:r>
              <a:rPr lang="en-GB" baseline="30000" dirty="0"/>
              <a:t> et al., 2005]</a:t>
            </a:r>
            <a:r>
              <a:rPr lang="en-GB" dirty="0"/>
              <a:t> Particularly, when considering antipsychotic treatments, the potential adverse effects should be considered; for example, a treatment with effects on QTc interval should not be prescribed to a patient with existing heart problems.</a:t>
            </a:r>
            <a:r>
              <a:rPr lang="en-GB" baseline="30000" dirty="0"/>
              <a:t>[</a:t>
            </a:r>
            <a:r>
              <a:rPr lang="en-GB" baseline="30000" dirty="0" err="1"/>
              <a:t>Falkai</a:t>
            </a:r>
            <a:r>
              <a:rPr lang="en-GB" baseline="30000" dirty="0"/>
              <a:t> et al., 2005]</a:t>
            </a:r>
            <a:r>
              <a:rPr lang="en-GB" dirty="0"/>
              <a:t> One of the challenges of treating physical illnesses in patients with severe mental illness is that often the only contact they will have with a medical team will be with psychiatric services.</a:t>
            </a:r>
            <a:r>
              <a:rPr lang="en-GB" baseline="30000" dirty="0"/>
              <a:t>[De </a:t>
            </a:r>
            <a:r>
              <a:rPr lang="en-GB" baseline="30000" dirty="0" err="1"/>
              <a:t>Hert</a:t>
            </a:r>
            <a:r>
              <a:rPr lang="en-GB" baseline="30000" dirty="0"/>
              <a:t> et al., 2011b]</a:t>
            </a:r>
            <a:r>
              <a:rPr lang="en-GB" dirty="0"/>
              <a:t> Although it places a burden on mental health services, it is increasingly being recognised that patients with schizophrenia should be monitored for physical health problems,</a:t>
            </a:r>
            <a:r>
              <a:rPr lang="en-GB" baseline="30000" dirty="0"/>
              <a:t>[De </a:t>
            </a:r>
            <a:r>
              <a:rPr lang="en-GB" baseline="30000" dirty="0" err="1"/>
              <a:t>Hert</a:t>
            </a:r>
            <a:r>
              <a:rPr lang="en-GB" baseline="30000" dirty="0"/>
              <a:t> et al., 2011b]</a:t>
            </a:r>
            <a:r>
              <a:rPr lang="en-GB" dirty="0"/>
              <a:t> as well as the modifiable health risk factors that are largely to blame for the excess mortality in patients with severe mental illness.</a:t>
            </a:r>
            <a:r>
              <a:rPr lang="en-GB" baseline="30000" dirty="0"/>
              <a:t>[De </a:t>
            </a:r>
            <a:r>
              <a:rPr lang="en-GB" baseline="30000" dirty="0" err="1"/>
              <a:t>Hert</a:t>
            </a:r>
            <a:r>
              <a:rPr lang="en-GB" baseline="30000" dirty="0"/>
              <a:t> et al., 2011a]</a:t>
            </a:r>
            <a:endParaRPr lang="en-GB" dirty="0"/>
          </a:p>
          <a:p>
            <a:endParaRPr lang="en-GB" dirty="0"/>
          </a:p>
          <a:p>
            <a:r>
              <a:rPr lang="en-GB" b="1" dirty="0"/>
              <a:t>References:</a:t>
            </a:r>
          </a:p>
          <a:p>
            <a:r>
              <a:rPr lang="en-GB" dirty="0"/>
              <a:t>De </a:t>
            </a:r>
            <a:r>
              <a:rPr lang="en-GB" dirty="0" err="1"/>
              <a:t>Hert</a:t>
            </a:r>
            <a:r>
              <a:rPr lang="en-GB" dirty="0"/>
              <a:t> M, </a:t>
            </a:r>
            <a:r>
              <a:rPr lang="en-GB" dirty="0" err="1"/>
              <a:t>Correll</a:t>
            </a:r>
            <a:r>
              <a:rPr lang="en-GB" dirty="0"/>
              <a:t> CU, </a:t>
            </a:r>
            <a:r>
              <a:rPr lang="en-GB" dirty="0" err="1"/>
              <a:t>Bobes</a:t>
            </a:r>
            <a:r>
              <a:rPr lang="en-GB" dirty="0"/>
              <a:t> J, et al. Physical illness in patients with severe mental disorders. I. Prevalence, impact of medications and disparities in health care. World Psychiatry 2011a; 10 (1): 52–77.</a:t>
            </a:r>
          </a:p>
          <a:p>
            <a:r>
              <a:rPr lang="en-GB" dirty="0"/>
              <a:t>De </a:t>
            </a:r>
            <a:r>
              <a:rPr lang="en-GB" dirty="0" err="1"/>
              <a:t>Hert</a:t>
            </a:r>
            <a:r>
              <a:rPr lang="en-GB" dirty="0"/>
              <a:t> M, Cohen D, </a:t>
            </a:r>
            <a:r>
              <a:rPr lang="en-GB" dirty="0" err="1"/>
              <a:t>Bobes</a:t>
            </a:r>
            <a:r>
              <a:rPr lang="en-GB" dirty="0"/>
              <a:t> J, et al. Physical illness in patients with severe mental disorders. II. Barriers to care, monitoring and treatment guidelines, plus recommendations at the system and individual level. World Psychiatry 2011b; 10 (2): 138–151.</a:t>
            </a:r>
          </a:p>
          <a:p>
            <a:r>
              <a:rPr lang="en-GB" dirty="0" err="1"/>
              <a:t>Falkai</a:t>
            </a:r>
            <a:r>
              <a:rPr lang="en-GB" dirty="0"/>
              <a:t> P, </a:t>
            </a:r>
            <a:r>
              <a:rPr lang="en-GB" dirty="0" err="1"/>
              <a:t>Wobrock</a:t>
            </a:r>
            <a:r>
              <a:rPr lang="en-GB" dirty="0"/>
              <a:t> T, Lieberman J, et al. World Federation of Societies of Biological Psychiatry (WFSBP) guidelines for biological treatment of schizophrenia, Part 1: acute treatment of schizophrenia. World J </a:t>
            </a:r>
            <a:r>
              <a:rPr lang="en-GB" dirty="0" err="1"/>
              <a:t>Biol</a:t>
            </a:r>
            <a:r>
              <a:rPr lang="en-GB" dirty="0"/>
              <a:t> Psychiatry 2005; 6 (3): 132–191.</a:t>
            </a:r>
          </a:p>
          <a:p>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3613384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116220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0125913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022704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3856494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9709816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1962934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559017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188084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864010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14049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357753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6395732"/>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7966406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3408042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423767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2113614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1403431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0224120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76207691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239761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8062154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5527822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2615285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604977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6176101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03207875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5674744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0426482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2851999"/>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786588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276917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2353945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2895538"/>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922374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482762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997817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6284917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11939916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30177805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484256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384891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8" r:id="rId37"/>
    <p:sldLayoutId id="2147483709" r:id="rId38"/>
    <p:sldLayoutId id="2147483710" r:id="rId39"/>
    <p:sldLayoutId id="2147483711" r:id="rId4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22F60A5-C1DC-4491-BD64-200E01B94A97}"/>
              </a:ext>
            </a:extLst>
          </p:cNvPr>
          <p:cNvSpPr>
            <a:spLocks noGrp="1"/>
          </p:cNvSpPr>
          <p:nvPr>
            <p:ph type="body" sz="quarter" idx="17"/>
          </p:nvPr>
        </p:nvSpPr>
        <p:spPr/>
        <p:txBody>
          <a:bodyPr/>
          <a:lstStyle/>
          <a:p>
            <a:r>
              <a:rPr lang="en-GB" dirty="0"/>
              <a:t>Schizophrenia</a:t>
            </a:r>
          </a:p>
        </p:txBody>
      </p:sp>
      <p:sp>
        <p:nvSpPr>
          <p:cNvPr id="2" name="Title 1">
            <a:extLst>
              <a:ext uri="{FF2B5EF4-FFF2-40B4-BE49-F238E27FC236}">
                <a16:creationId xmlns:a16="http://schemas.microsoft.com/office/drawing/2014/main" id="{10A0513B-E403-4729-B8F4-ABB82EE1D146}"/>
              </a:ext>
            </a:extLst>
          </p:cNvPr>
          <p:cNvSpPr>
            <a:spLocks noGrp="1"/>
          </p:cNvSpPr>
          <p:nvPr>
            <p:ph type="title"/>
          </p:nvPr>
        </p:nvSpPr>
        <p:spPr>
          <a:xfrm>
            <a:off x="539749" y="448814"/>
            <a:ext cx="10100504" cy="697971"/>
          </a:xfrm>
        </p:spPr>
        <p:txBody>
          <a:bodyPr/>
          <a:lstStyle/>
          <a:p>
            <a:r>
              <a:rPr lang="en-GB" dirty="0"/>
              <a:t>Treating physical illness in patients with severe mental disorders</a:t>
            </a:r>
          </a:p>
        </p:txBody>
      </p:sp>
      <p:sp>
        <p:nvSpPr>
          <p:cNvPr id="8" name="Text Placeholder 7">
            <a:extLst>
              <a:ext uri="{FF2B5EF4-FFF2-40B4-BE49-F238E27FC236}">
                <a16:creationId xmlns:a16="http://schemas.microsoft.com/office/drawing/2014/main" id="{8FF0930D-C32E-4ECB-8E83-42F0678D1B27}"/>
              </a:ext>
            </a:extLst>
          </p:cNvPr>
          <p:cNvSpPr>
            <a:spLocks noGrp="1"/>
          </p:cNvSpPr>
          <p:nvPr>
            <p:ph type="body" sz="quarter" idx="18"/>
          </p:nvPr>
        </p:nvSpPr>
        <p:spPr>
          <a:xfrm>
            <a:off x="539748" y="6258008"/>
            <a:ext cx="9213851" cy="619200"/>
          </a:xfrm>
        </p:spPr>
        <p:txBody>
          <a:bodyPr/>
          <a:lstStyle/>
          <a:p>
            <a:pPr marL="0" indent="0">
              <a:buNone/>
            </a:pPr>
            <a:r>
              <a:rPr lang="en-GB" dirty="0"/>
              <a:t>SMI = severe mental illness</a:t>
            </a:r>
          </a:p>
          <a:p>
            <a:pPr marL="0" indent="0">
              <a:buNone/>
            </a:pPr>
            <a:r>
              <a:rPr lang="en-GB" dirty="0"/>
              <a:t>De </a:t>
            </a:r>
            <a:r>
              <a:rPr lang="en-GB" dirty="0" err="1"/>
              <a:t>Hert</a:t>
            </a:r>
            <a:r>
              <a:rPr lang="en-GB" dirty="0"/>
              <a:t> et al. World Psychiatry 2011;10(2):138–151</a:t>
            </a:r>
          </a:p>
        </p:txBody>
      </p:sp>
      <p:sp>
        <p:nvSpPr>
          <p:cNvPr id="4" name="Slide Number Placeholder 3">
            <a:extLst>
              <a:ext uri="{FF2B5EF4-FFF2-40B4-BE49-F238E27FC236}">
                <a16:creationId xmlns:a16="http://schemas.microsoft.com/office/drawing/2014/main" id="{A973C33B-965C-4B59-95C7-97E2403EE2E7}"/>
              </a:ext>
            </a:extLst>
          </p:cNvPr>
          <p:cNvSpPr>
            <a:spLocks noGrp="1"/>
          </p:cNvSpPr>
          <p:nvPr>
            <p:ph type="sldNum" sz="quarter" idx="4"/>
          </p:nvPr>
        </p:nvSpPr>
        <p:spPr/>
        <p:txBody>
          <a:bodyPr/>
          <a:lstStyle/>
          <a:p>
            <a:fld id="{6DBC486D-4FAB-B746-8B02-8D7C842291C6}" type="slidenum">
              <a:rPr lang="en-GB" smtClean="0"/>
              <a:t>1</a:t>
            </a:fld>
            <a:endParaRPr lang="en-GB"/>
          </a:p>
        </p:txBody>
      </p:sp>
      <p:sp>
        <p:nvSpPr>
          <p:cNvPr id="23" name="Rectangle 22">
            <a:extLst>
              <a:ext uri="{FF2B5EF4-FFF2-40B4-BE49-F238E27FC236}">
                <a16:creationId xmlns:a16="http://schemas.microsoft.com/office/drawing/2014/main" id="{0ED0F74B-9ED8-4BA1-BB0B-FE21EEE6893F}"/>
              </a:ext>
            </a:extLst>
          </p:cNvPr>
          <p:cNvSpPr/>
          <p:nvPr/>
        </p:nvSpPr>
        <p:spPr>
          <a:xfrm>
            <a:off x="819811" y="1237721"/>
            <a:ext cx="5184000" cy="267365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Content Placeholder 6">
            <a:extLst>
              <a:ext uri="{FF2B5EF4-FFF2-40B4-BE49-F238E27FC236}">
                <a16:creationId xmlns:a16="http://schemas.microsoft.com/office/drawing/2014/main" id="{16425DCD-92E0-47ED-B8CA-63D9CBC52695}"/>
              </a:ext>
            </a:extLst>
          </p:cNvPr>
          <p:cNvSpPr txBox="1">
            <a:spLocks/>
          </p:cNvSpPr>
          <p:nvPr/>
        </p:nvSpPr>
        <p:spPr>
          <a:xfrm>
            <a:off x="1483952" y="1237721"/>
            <a:ext cx="3855719" cy="4353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542925" indent="-276225"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809625" indent="-2667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GB" sz="1800" b="1" dirty="0">
                <a:solidFill>
                  <a:schemeClr val="accent3"/>
                </a:solidFill>
              </a:rPr>
              <a:t>Patient and illness-related factors</a:t>
            </a:r>
          </a:p>
        </p:txBody>
      </p:sp>
      <p:sp>
        <p:nvSpPr>
          <p:cNvPr id="25" name="Rectangle 24">
            <a:extLst>
              <a:ext uri="{FF2B5EF4-FFF2-40B4-BE49-F238E27FC236}">
                <a16:creationId xmlns:a16="http://schemas.microsoft.com/office/drawing/2014/main" id="{A9F17FB0-92C0-4F30-BA69-0DE351461E31}"/>
              </a:ext>
            </a:extLst>
          </p:cNvPr>
          <p:cNvSpPr/>
          <p:nvPr/>
        </p:nvSpPr>
        <p:spPr>
          <a:xfrm>
            <a:off x="1712884" y="2787165"/>
            <a:ext cx="2425700" cy="1008521"/>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Not seeking adequate </a:t>
            </a:r>
          </a:p>
          <a:p>
            <a:pPr algn="ctr"/>
            <a:r>
              <a:rPr lang="en-GB" sz="1200" dirty="0"/>
              <a:t>physical care due to </a:t>
            </a:r>
            <a:br>
              <a:rPr lang="en-GB" sz="1200" dirty="0"/>
            </a:br>
            <a:r>
              <a:rPr lang="en-GB" sz="1200" dirty="0"/>
              <a:t>symptoms of the </a:t>
            </a:r>
            <a:r>
              <a:rPr lang="en-GB" sz="1200" dirty="0" err="1"/>
              <a:t>SMI</a:t>
            </a:r>
            <a:r>
              <a:rPr lang="en-GB" sz="1200" dirty="0"/>
              <a:t> </a:t>
            </a:r>
            <a:br>
              <a:rPr lang="en-GB" sz="1200" dirty="0"/>
            </a:br>
            <a:r>
              <a:rPr lang="en-GB" sz="1200" dirty="0"/>
              <a:t>(e.g., cognitive impairment, </a:t>
            </a:r>
            <a:br>
              <a:rPr lang="en-GB" sz="1200" dirty="0"/>
            </a:br>
            <a:r>
              <a:rPr lang="en-GB" sz="1200" dirty="0"/>
              <a:t>social isolation and suspicion)</a:t>
            </a:r>
          </a:p>
        </p:txBody>
      </p:sp>
      <p:sp>
        <p:nvSpPr>
          <p:cNvPr id="27" name="Rectangle 26">
            <a:extLst>
              <a:ext uri="{FF2B5EF4-FFF2-40B4-BE49-F238E27FC236}">
                <a16:creationId xmlns:a16="http://schemas.microsoft.com/office/drawing/2014/main" id="{28B2D528-B6FB-4016-B215-6B19430ED832}"/>
              </a:ext>
            </a:extLst>
          </p:cNvPr>
          <p:cNvSpPr/>
          <p:nvPr/>
        </p:nvSpPr>
        <p:spPr>
          <a:xfrm>
            <a:off x="918817" y="1644257"/>
            <a:ext cx="2425700" cy="883662"/>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Severity of mental illness (SMI</a:t>
            </a:r>
          </a:p>
          <a:p>
            <a:pPr algn="ctr"/>
            <a:r>
              <a:rPr lang="en-GB" sz="1200" dirty="0"/>
              <a:t>patients have fewer medical visits,</a:t>
            </a:r>
          </a:p>
          <a:p>
            <a:pPr algn="ctr"/>
            <a:r>
              <a:rPr lang="en-GB" sz="1200" dirty="0"/>
              <a:t>with the most severely ill patients</a:t>
            </a:r>
          </a:p>
          <a:p>
            <a:pPr algn="ctr"/>
            <a:r>
              <a:rPr lang="en-GB" sz="1200" dirty="0"/>
              <a:t>making the fewest visits)</a:t>
            </a:r>
          </a:p>
        </p:txBody>
      </p:sp>
      <p:sp>
        <p:nvSpPr>
          <p:cNvPr id="28" name="Rectangle 27">
            <a:extLst>
              <a:ext uri="{FF2B5EF4-FFF2-40B4-BE49-F238E27FC236}">
                <a16:creationId xmlns:a16="http://schemas.microsoft.com/office/drawing/2014/main" id="{79AAD06B-24FC-4FC6-A013-018A15D4BFD3}"/>
              </a:ext>
            </a:extLst>
          </p:cNvPr>
          <p:cNvSpPr/>
          <p:nvPr/>
        </p:nvSpPr>
        <p:spPr>
          <a:xfrm>
            <a:off x="3465258" y="2024180"/>
            <a:ext cx="2425700" cy="399816"/>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Less compliant with treatment</a:t>
            </a:r>
          </a:p>
        </p:txBody>
      </p:sp>
      <p:sp>
        <p:nvSpPr>
          <p:cNvPr id="29" name="Rectangle 28">
            <a:extLst>
              <a:ext uri="{FF2B5EF4-FFF2-40B4-BE49-F238E27FC236}">
                <a16:creationId xmlns:a16="http://schemas.microsoft.com/office/drawing/2014/main" id="{29AC4783-A546-4118-A0FA-EEFD7EDDA275}"/>
              </a:ext>
            </a:extLst>
          </p:cNvPr>
          <p:cNvSpPr/>
          <p:nvPr/>
        </p:nvSpPr>
        <p:spPr>
          <a:xfrm>
            <a:off x="6104389" y="1237721"/>
            <a:ext cx="5184000" cy="267365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Content Placeholder 6">
            <a:extLst>
              <a:ext uri="{FF2B5EF4-FFF2-40B4-BE49-F238E27FC236}">
                <a16:creationId xmlns:a16="http://schemas.microsoft.com/office/drawing/2014/main" id="{00FD7D82-DDC8-4795-A78D-DF1A74078713}"/>
              </a:ext>
            </a:extLst>
          </p:cNvPr>
          <p:cNvSpPr txBox="1">
            <a:spLocks/>
          </p:cNvSpPr>
          <p:nvPr/>
        </p:nvSpPr>
        <p:spPr>
          <a:xfrm>
            <a:off x="6768530" y="1237721"/>
            <a:ext cx="3855719" cy="4353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542925" indent="-276225"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809625" indent="-2667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GB" sz="1800" b="1" dirty="0">
                <a:solidFill>
                  <a:schemeClr val="accent3"/>
                </a:solidFill>
              </a:rPr>
              <a:t>Psychiatrist-related factors</a:t>
            </a:r>
          </a:p>
        </p:txBody>
      </p:sp>
      <p:sp>
        <p:nvSpPr>
          <p:cNvPr id="31" name="Rectangle 30">
            <a:extLst>
              <a:ext uri="{FF2B5EF4-FFF2-40B4-BE49-F238E27FC236}">
                <a16:creationId xmlns:a16="http://schemas.microsoft.com/office/drawing/2014/main" id="{969A8BAD-5CF1-4EF4-B8CD-876F8D3B50EA}"/>
              </a:ext>
            </a:extLst>
          </p:cNvPr>
          <p:cNvSpPr/>
          <p:nvPr/>
        </p:nvSpPr>
        <p:spPr>
          <a:xfrm>
            <a:off x="8752259" y="1679403"/>
            <a:ext cx="2425700" cy="1008521"/>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Tendency to focus on mental</a:t>
            </a:r>
          </a:p>
          <a:p>
            <a:pPr algn="ctr"/>
            <a:r>
              <a:rPr lang="en-GB" sz="1200" dirty="0"/>
              <a:t>rather than physical health</a:t>
            </a:r>
          </a:p>
          <a:p>
            <a:pPr algn="ctr"/>
            <a:r>
              <a:rPr lang="en-GB" sz="1200" dirty="0"/>
              <a:t>with infrequent baseline and</a:t>
            </a:r>
          </a:p>
          <a:p>
            <a:pPr algn="ctr"/>
            <a:r>
              <a:rPr lang="en-GB" sz="1200" dirty="0"/>
              <a:t>subsequent physical </a:t>
            </a:r>
            <a:br>
              <a:rPr lang="en-GB" sz="1200" dirty="0"/>
            </a:br>
            <a:r>
              <a:rPr lang="en-GB" sz="1200" dirty="0"/>
              <a:t>examination of patients</a:t>
            </a:r>
          </a:p>
        </p:txBody>
      </p:sp>
      <p:sp>
        <p:nvSpPr>
          <p:cNvPr id="32" name="Rectangle 31">
            <a:extLst>
              <a:ext uri="{FF2B5EF4-FFF2-40B4-BE49-F238E27FC236}">
                <a16:creationId xmlns:a16="http://schemas.microsoft.com/office/drawing/2014/main" id="{49A51965-B978-4EFC-81BD-0BA9733EFAB6}"/>
              </a:ext>
            </a:extLst>
          </p:cNvPr>
          <p:cNvSpPr/>
          <p:nvPr/>
        </p:nvSpPr>
        <p:spPr>
          <a:xfrm>
            <a:off x="7804067" y="3012393"/>
            <a:ext cx="2425700" cy="634266"/>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Poor communication with</a:t>
            </a:r>
          </a:p>
          <a:p>
            <a:pPr algn="ctr"/>
            <a:r>
              <a:rPr lang="en-GB" sz="1200" dirty="0"/>
              <a:t>patient or primary care </a:t>
            </a:r>
            <a:br>
              <a:rPr lang="en-GB" sz="1200" dirty="0"/>
            </a:br>
            <a:r>
              <a:rPr lang="en-GB" sz="1200" dirty="0"/>
              <a:t>health workers</a:t>
            </a:r>
          </a:p>
        </p:txBody>
      </p:sp>
      <p:sp>
        <p:nvSpPr>
          <p:cNvPr id="33" name="Rectangle 32">
            <a:extLst>
              <a:ext uri="{FF2B5EF4-FFF2-40B4-BE49-F238E27FC236}">
                <a16:creationId xmlns:a16="http://schemas.microsoft.com/office/drawing/2014/main" id="{0ECF3166-2404-4D70-8593-CEDAECBF8C77}"/>
              </a:ext>
            </a:extLst>
          </p:cNvPr>
          <p:cNvSpPr/>
          <p:nvPr/>
        </p:nvSpPr>
        <p:spPr>
          <a:xfrm>
            <a:off x="6225981" y="1834070"/>
            <a:ext cx="2425700" cy="891092"/>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Unequipped or underfunded</a:t>
            </a:r>
          </a:p>
          <a:p>
            <a:pPr algn="ctr"/>
            <a:r>
              <a:rPr lang="en-GB" sz="1200" dirty="0"/>
              <a:t>teams to handle behavioural </a:t>
            </a:r>
            <a:br>
              <a:rPr lang="en-GB" sz="1200" dirty="0"/>
            </a:br>
            <a:r>
              <a:rPr lang="en-GB" sz="1200" dirty="0" err="1"/>
              <a:t>andemotional</a:t>
            </a:r>
            <a:r>
              <a:rPr lang="en-GB" sz="1200" dirty="0"/>
              <a:t> problems of </a:t>
            </a:r>
            <a:br>
              <a:rPr lang="en-GB" sz="1200" dirty="0"/>
            </a:br>
            <a:r>
              <a:rPr lang="en-GB" sz="1200" dirty="0"/>
              <a:t>patients with SMI</a:t>
            </a:r>
          </a:p>
        </p:txBody>
      </p:sp>
      <p:sp>
        <p:nvSpPr>
          <p:cNvPr id="34" name="Rectangle 33">
            <a:extLst>
              <a:ext uri="{FF2B5EF4-FFF2-40B4-BE49-F238E27FC236}">
                <a16:creationId xmlns:a16="http://schemas.microsoft.com/office/drawing/2014/main" id="{1C0B7B92-B51E-4A89-B566-F3337605F0B4}"/>
              </a:ext>
            </a:extLst>
          </p:cNvPr>
          <p:cNvSpPr/>
          <p:nvPr/>
        </p:nvSpPr>
        <p:spPr>
          <a:xfrm>
            <a:off x="819811" y="4005887"/>
            <a:ext cx="5184000" cy="2336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Content Placeholder 6">
            <a:extLst>
              <a:ext uri="{FF2B5EF4-FFF2-40B4-BE49-F238E27FC236}">
                <a16:creationId xmlns:a16="http://schemas.microsoft.com/office/drawing/2014/main" id="{FB849D84-EC9D-4BED-8E4F-12086B6B7BAE}"/>
              </a:ext>
            </a:extLst>
          </p:cNvPr>
          <p:cNvSpPr txBox="1">
            <a:spLocks/>
          </p:cNvSpPr>
          <p:nvPr/>
        </p:nvSpPr>
        <p:spPr>
          <a:xfrm>
            <a:off x="1483952" y="4005887"/>
            <a:ext cx="3855719" cy="4353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542925" indent="-276225"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809625" indent="-2667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GB" sz="1800" b="1" dirty="0">
                <a:solidFill>
                  <a:schemeClr val="accent3"/>
                </a:solidFill>
              </a:rPr>
              <a:t>Other physician-related factors</a:t>
            </a:r>
          </a:p>
        </p:txBody>
      </p:sp>
      <p:sp>
        <p:nvSpPr>
          <p:cNvPr id="36" name="Rectangle 35">
            <a:extLst>
              <a:ext uri="{FF2B5EF4-FFF2-40B4-BE49-F238E27FC236}">
                <a16:creationId xmlns:a16="http://schemas.microsoft.com/office/drawing/2014/main" id="{5655B93B-3076-4000-BEA8-4CD6EA4AF16D}"/>
              </a:ext>
            </a:extLst>
          </p:cNvPr>
          <p:cNvSpPr/>
          <p:nvPr/>
        </p:nvSpPr>
        <p:spPr>
          <a:xfrm>
            <a:off x="918817" y="4666811"/>
            <a:ext cx="2425700" cy="481320"/>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Stigmatisation of people</a:t>
            </a:r>
          </a:p>
          <a:p>
            <a:pPr algn="ctr"/>
            <a:r>
              <a:rPr lang="en-GB" sz="1200" dirty="0"/>
              <a:t>with mental disorders</a:t>
            </a:r>
          </a:p>
        </p:txBody>
      </p:sp>
      <p:sp>
        <p:nvSpPr>
          <p:cNvPr id="37" name="Rectangle 36">
            <a:extLst>
              <a:ext uri="{FF2B5EF4-FFF2-40B4-BE49-F238E27FC236}">
                <a16:creationId xmlns:a16="http://schemas.microsoft.com/office/drawing/2014/main" id="{B81BD82B-232E-497E-AB22-EFADB4FF75BA}"/>
              </a:ext>
            </a:extLst>
          </p:cNvPr>
          <p:cNvSpPr/>
          <p:nvPr/>
        </p:nvSpPr>
        <p:spPr>
          <a:xfrm>
            <a:off x="3465258" y="5236492"/>
            <a:ext cx="2425700" cy="831798"/>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Complexity and time</a:t>
            </a:r>
          </a:p>
          <a:p>
            <a:pPr algn="ctr"/>
            <a:r>
              <a:rPr lang="en-GB" sz="1200" dirty="0"/>
              <a:t>intensity of coordinating</a:t>
            </a:r>
          </a:p>
          <a:p>
            <a:pPr algn="ctr"/>
            <a:r>
              <a:rPr lang="en-GB" sz="1200" dirty="0"/>
              <a:t>both medical and</a:t>
            </a:r>
          </a:p>
          <a:p>
            <a:pPr algn="ctr"/>
            <a:r>
              <a:rPr lang="en-GB" sz="1200" dirty="0"/>
              <a:t>psychiatric medications</a:t>
            </a:r>
          </a:p>
        </p:txBody>
      </p:sp>
      <p:sp>
        <p:nvSpPr>
          <p:cNvPr id="38" name="Rectangle 37">
            <a:extLst>
              <a:ext uri="{FF2B5EF4-FFF2-40B4-BE49-F238E27FC236}">
                <a16:creationId xmlns:a16="http://schemas.microsoft.com/office/drawing/2014/main" id="{9523614E-9290-46A6-B1C4-A4F89C756511}"/>
              </a:ext>
            </a:extLst>
          </p:cNvPr>
          <p:cNvSpPr/>
          <p:nvPr/>
        </p:nvSpPr>
        <p:spPr>
          <a:xfrm>
            <a:off x="6101492" y="4005887"/>
            <a:ext cx="5184000" cy="234813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Content Placeholder 6">
            <a:extLst>
              <a:ext uri="{FF2B5EF4-FFF2-40B4-BE49-F238E27FC236}">
                <a16:creationId xmlns:a16="http://schemas.microsoft.com/office/drawing/2014/main" id="{8C733986-62D8-4582-B9BF-4C354F0DD35E}"/>
              </a:ext>
            </a:extLst>
          </p:cNvPr>
          <p:cNvSpPr txBox="1">
            <a:spLocks/>
          </p:cNvSpPr>
          <p:nvPr/>
        </p:nvSpPr>
        <p:spPr>
          <a:xfrm>
            <a:off x="6765633" y="4005887"/>
            <a:ext cx="3855719" cy="4353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542925" indent="-276225"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809625" indent="-2667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GB" sz="1800" b="1" dirty="0">
                <a:solidFill>
                  <a:schemeClr val="accent3"/>
                </a:solidFill>
              </a:rPr>
              <a:t>Service-related factors</a:t>
            </a:r>
          </a:p>
        </p:txBody>
      </p:sp>
      <p:sp>
        <p:nvSpPr>
          <p:cNvPr id="40" name="Rectangle 39">
            <a:extLst>
              <a:ext uri="{FF2B5EF4-FFF2-40B4-BE49-F238E27FC236}">
                <a16:creationId xmlns:a16="http://schemas.microsoft.com/office/drawing/2014/main" id="{7FAFBEC5-BE7A-47D7-966E-886AA7C7C02E}"/>
              </a:ext>
            </a:extLst>
          </p:cNvPr>
          <p:cNvSpPr/>
          <p:nvPr/>
        </p:nvSpPr>
        <p:spPr>
          <a:xfrm>
            <a:off x="8752259" y="4673562"/>
            <a:ext cx="2425700" cy="389998"/>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Lack of access to health care</a:t>
            </a:r>
          </a:p>
        </p:txBody>
      </p:sp>
      <p:sp>
        <p:nvSpPr>
          <p:cNvPr id="41" name="Rectangle 40">
            <a:extLst>
              <a:ext uri="{FF2B5EF4-FFF2-40B4-BE49-F238E27FC236}">
                <a16:creationId xmlns:a16="http://schemas.microsoft.com/office/drawing/2014/main" id="{E876CD76-F81C-4499-A793-AFD35FA5F427}"/>
              </a:ext>
            </a:extLst>
          </p:cNvPr>
          <p:cNvSpPr/>
          <p:nvPr/>
        </p:nvSpPr>
        <p:spPr>
          <a:xfrm>
            <a:off x="6225981" y="4964621"/>
            <a:ext cx="2425700" cy="1008521"/>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dirty="0"/>
              <a:t>Lack of clarity and consensus </a:t>
            </a:r>
          </a:p>
          <a:p>
            <a:pPr algn="ctr"/>
            <a:r>
              <a:rPr lang="en-GB" sz="1200" dirty="0"/>
              <a:t>about who should be </a:t>
            </a:r>
          </a:p>
          <a:p>
            <a:pPr algn="ctr"/>
            <a:r>
              <a:rPr lang="en-GB" sz="1200" dirty="0"/>
              <a:t>responsible for detecting</a:t>
            </a:r>
          </a:p>
          <a:p>
            <a:pPr algn="ctr"/>
            <a:r>
              <a:rPr lang="en-GB" sz="1200" dirty="0"/>
              <a:t>and managing physical</a:t>
            </a:r>
          </a:p>
          <a:p>
            <a:pPr algn="ctr"/>
            <a:r>
              <a:rPr lang="en-GB" sz="1200" dirty="0"/>
              <a:t>problems in patients with SMI</a:t>
            </a:r>
          </a:p>
        </p:txBody>
      </p:sp>
    </p:spTree>
    <p:custDataLst/>
    <p:extLst>
      <p:ext uri="{BB962C8B-B14F-4D97-AF65-F5344CB8AC3E}">
        <p14:creationId xmlns:p14="http://schemas.microsoft.com/office/powerpoint/2010/main" val="14568594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107</TotalTime>
  <Words>557</Words>
  <Application>Microsoft Office PowerPoint</Application>
  <PresentationFormat>Widescreen</PresentationFormat>
  <Paragraphs>44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Treating physical illness in patients with severe mental disorders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1579</cp:revision>
  <cp:lastPrinted>2018-06-08T11:08:09Z</cp:lastPrinted>
  <dcterms:created xsi:type="dcterms:W3CDTF">2017-01-23T14:24:15Z</dcterms:created>
  <dcterms:modified xsi:type="dcterms:W3CDTF">2022-02-23T11:40:19Z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